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8" r:id="rId2"/>
    <p:sldId id="259" r:id="rId3"/>
    <p:sldId id="260" r:id="rId4"/>
    <p:sldId id="261" r:id="rId5"/>
    <p:sldId id="262" r:id="rId6"/>
    <p:sldId id="267" r:id="rId7"/>
    <p:sldId id="268" r:id="rId8"/>
    <p:sldId id="269" r:id="rId9"/>
    <p:sldId id="263" r:id="rId10"/>
    <p:sldId id="264" r:id="rId11"/>
    <p:sldId id="270" r:id="rId12"/>
    <p:sldId id="271" r:id="rId13"/>
    <p:sldId id="272" r:id="rId14"/>
    <p:sldId id="273" r:id="rId15"/>
    <p:sldId id="265" r:id="rId16"/>
    <p:sldId id="266"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1" y="-33"/>
            <a:ext cx="12191943" cy="6858000"/>
          </a:xfrm>
          <a:prstGeom prst="rect">
            <a:avLst/>
          </a:prstGeom>
          <a:noFill/>
          <a:ln>
            <a:noFill/>
          </a:ln>
        </p:spPr>
      </p:pic>
      <p:sp>
        <p:nvSpPr>
          <p:cNvPr id="11" name="Google Shape;11;p2"/>
          <p:cNvSpPr txBox="1">
            <a:spLocks noGrp="1"/>
          </p:cNvSpPr>
          <p:nvPr>
            <p:ph type="ctrTitle"/>
          </p:nvPr>
        </p:nvSpPr>
        <p:spPr>
          <a:xfrm>
            <a:off x="914400" y="2655767"/>
            <a:ext cx="6052000" cy="1546400"/>
          </a:xfrm>
          <a:prstGeom prst="rect">
            <a:avLst/>
          </a:prstGeom>
        </p:spPr>
        <p:txBody>
          <a:bodyPr spcFirstLastPara="1" wrap="square" lIns="0" tIns="0" rIns="0" bIns="0" anchor="ctr" anchorCtr="0">
            <a:noAutofit/>
          </a:bodyPr>
          <a:lstStyle>
            <a:lvl1pPr lvl="0">
              <a:spcBef>
                <a:spcPts val="0"/>
              </a:spcBef>
              <a:spcAft>
                <a:spcPts val="0"/>
              </a:spcAft>
              <a:buSzPts val="5000"/>
              <a:buNone/>
              <a:defRPr sz="6667"/>
            </a:lvl1pPr>
            <a:lvl2pPr lvl="1">
              <a:spcBef>
                <a:spcPts val="0"/>
              </a:spcBef>
              <a:spcAft>
                <a:spcPts val="0"/>
              </a:spcAft>
              <a:buSzPts val="5000"/>
              <a:buNone/>
              <a:defRPr sz="6667"/>
            </a:lvl2pPr>
            <a:lvl3pPr lvl="2">
              <a:spcBef>
                <a:spcPts val="0"/>
              </a:spcBef>
              <a:spcAft>
                <a:spcPts val="0"/>
              </a:spcAft>
              <a:buSzPts val="5000"/>
              <a:buNone/>
              <a:defRPr sz="6667"/>
            </a:lvl3pPr>
            <a:lvl4pPr lvl="3">
              <a:spcBef>
                <a:spcPts val="0"/>
              </a:spcBef>
              <a:spcAft>
                <a:spcPts val="0"/>
              </a:spcAft>
              <a:buSzPts val="5000"/>
              <a:buNone/>
              <a:defRPr sz="6667"/>
            </a:lvl4pPr>
            <a:lvl5pPr lvl="4">
              <a:spcBef>
                <a:spcPts val="0"/>
              </a:spcBef>
              <a:spcAft>
                <a:spcPts val="0"/>
              </a:spcAft>
              <a:buSzPts val="5000"/>
              <a:buNone/>
              <a:defRPr sz="6667"/>
            </a:lvl5pPr>
            <a:lvl6pPr lvl="5">
              <a:spcBef>
                <a:spcPts val="0"/>
              </a:spcBef>
              <a:spcAft>
                <a:spcPts val="0"/>
              </a:spcAft>
              <a:buSzPts val="5000"/>
              <a:buNone/>
              <a:defRPr sz="6667"/>
            </a:lvl6pPr>
            <a:lvl7pPr lvl="6">
              <a:spcBef>
                <a:spcPts val="0"/>
              </a:spcBef>
              <a:spcAft>
                <a:spcPts val="0"/>
              </a:spcAft>
              <a:buSzPts val="5000"/>
              <a:buNone/>
              <a:defRPr sz="6667"/>
            </a:lvl7pPr>
            <a:lvl8pPr lvl="7">
              <a:spcBef>
                <a:spcPts val="0"/>
              </a:spcBef>
              <a:spcAft>
                <a:spcPts val="0"/>
              </a:spcAft>
              <a:buSzPts val="5000"/>
              <a:buNone/>
              <a:defRPr sz="6667"/>
            </a:lvl8pPr>
            <a:lvl9pPr lvl="8">
              <a:spcBef>
                <a:spcPts val="0"/>
              </a:spcBef>
              <a:spcAft>
                <a:spcPts val="0"/>
              </a:spcAft>
              <a:buSzPts val="5000"/>
              <a:buNone/>
              <a:defRPr sz="6667"/>
            </a:lvl9pPr>
          </a:lstStyle>
          <a:p>
            <a:r>
              <a:rPr lang="en-US"/>
              <a:t>Click to edit Master title style</a:t>
            </a:r>
            <a:endParaRPr/>
          </a:p>
        </p:txBody>
      </p:sp>
    </p:spTree>
    <p:extLst>
      <p:ext uri="{BB962C8B-B14F-4D97-AF65-F5344CB8AC3E}">
        <p14:creationId xmlns:p14="http://schemas.microsoft.com/office/powerpoint/2010/main" val="858337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4" name="Google Shape;24;p5"/>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en-US"/>
              <a:t>Click to edit Master title style</a:t>
            </a:r>
            <a:endParaRPr/>
          </a:p>
        </p:txBody>
      </p:sp>
      <p:sp>
        <p:nvSpPr>
          <p:cNvPr id="25" name="Google Shape;25;p5"/>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pPr lvl="0"/>
            <a:r>
              <a:rPr lang="en-US"/>
              <a:t>Click to edit Master text styles</a:t>
            </a:r>
          </a:p>
        </p:txBody>
      </p:sp>
      <p:sp>
        <p:nvSpPr>
          <p:cNvPr id="26" name="Google Shape;26;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9A9585F-B031-4E41-83BE-A3ED89F0B525}" type="slidenum">
              <a:rPr lang="en-IN" smtClean="0"/>
              <a:t>‹#›</a:t>
            </a:fld>
            <a:endParaRPr lang="en-IN"/>
          </a:p>
        </p:txBody>
      </p:sp>
    </p:spTree>
    <p:extLst>
      <p:ext uri="{BB962C8B-B14F-4D97-AF65-F5344CB8AC3E}">
        <p14:creationId xmlns:p14="http://schemas.microsoft.com/office/powerpoint/2010/main" val="2643989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9" name="Google Shape;29;p6"/>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en-US"/>
              <a:t>Click to edit Master title style</a:t>
            </a:r>
            <a:endParaRPr/>
          </a:p>
        </p:txBody>
      </p:sp>
      <p:sp>
        <p:nvSpPr>
          <p:cNvPr id="30" name="Google Shape;30;p6"/>
          <p:cNvSpPr txBox="1">
            <a:spLocks noGrp="1"/>
          </p:cNvSpPr>
          <p:nvPr>
            <p:ph type="body" idx="1"/>
          </p:nvPr>
        </p:nvSpPr>
        <p:spPr>
          <a:xfrm>
            <a:off x="774067" y="1803400"/>
            <a:ext cx="3788000" cy="42068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31" name="Google Shape;31;p6"/>
          <p:cNvSpPr txBox="1">
            <a:spLocks noGrp="1"/>
          </p:cNvSpPr>
          <p:nvPr>
            <p:ph type="body" idx="2"/>
          </p:nvPr>
        </p:nvSpPr>
        <p:spPr>
          <a:xfrm>
            <a:off x="5005257" y="1803400"/>
            <a:ext cx="3788000" cy="42068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32" name="Google Shape;32;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9A9585F-B031-4E41-83BE-A3ED89F0B525}" type="slidenum">
              <a:rPr lang="en-IN" smtClean="0"/>
              <a:t>‹#›</a:t>
            </a:fld>
            <a:endParaRPr lang="en-IN"/>
          </a:p>
        </p:txBody>
      </p:sp>
    </p:spTree>
    <p:extLst>
      <p:ext uri="{BB962C8B-B14F-4D97-AF65-F5344CB8AC3E}">
        <p14:creationId xmlns:p14="http://schemas.microsoft.com/office/powerpoint/2010/main" val="986688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5" name="Google Shape;35;p7"/>
          <p:cNvSpPr txBox="1">
            <a:spLocks noGrp="1"/>
          </p:cNvSpPr>
          <p:nvPr>
            <p:ph type="title"/>
          </p:nvPr>
        </p:nvSpPr>
        <p:spPr>
          <a:xfrm>
            <a:off x="774067" y="274633"/>
            <a:ext cx="8540800" cy="11432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36" name="Google Shape;36;p7"/>
          <p:cNvSpPr txBox="1">
            <a:spLocks noGrp="1"/>
          </p:cNvSpPr>
          <p:nvPr>
            <p:ph type="body" idx="1"/>
          </p:nvPr>
        </p:nvSpPr>
        <p:spPr>
          <a:xfrm>
            <a:off x="774067" y="1803400"/>
            <a:ext cx="2674400" cy="42696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37" name="Google Shape;37;p7"/>
          <p:cNvSpPr txBox="1">
            <a:spLocks noGrp="1"/>
          </p:cNvSpPr>
          <p:nvPr>
            <p:ph type="body" idx="2"/>
          </p:nvPr>
        </p:nvSpPr>
        <p:spPr>
          <a:xfrm>
            <a:off x="3707263" y="1803400"/>
            <a:ext cx="2674400" cy="42696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38" name="Google Shape;38;p7"/>
          <p:cNvSpPr txBox="1">
            <a:spLocks noGrp="1"/>
          </p:cNvSpPr>
          <p:nvPr>
            <p:ph type="body" idx="3"/>
          </p:nvPr>
        </p:nvSpPr>
        <p:spPr>
          <a:xfrm>
            <a:off x="6640459" y="1803400"/>
            <a:ext cx="2674400" cy="42696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39" name="Google Shape;39;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9A9585F-B031-4E41-83BE-A3ED89F0B525}" type="slidenum">
              <a:rPr lang="en-IN" smtClean="0"/>
              <a:t>‹#›</a:t>
            </a:fld>
            <a:endParaRPr lang="en-IN"/>
          </a:p>
        </p:txBody>
      </p:sp>
    </p:spTree>
    <p:extLst>
      <p:ext uri="{BB962C8B-B14F-4D97-AF65-F5344CB8AC3E}">
        <p14:creationId xmlns:p14="http://schemas.microsoft.com/office/powerpoint/2010/main" val="2289940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2" name="Google Shape;42;p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en-US"/>
              <a:t>Click to edit Master title style</a:t>
            </a:r>
            <a:endParaRPr/>
          </a:p>
        </p:txBody>
      </p:sp>
      <p:sp>
        <p:nvSpPr>
          <p:cNvPr id="43" name="Google Shape;43;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9A9585F-B031-4E41-83BE-A3ED89F0B525}" type="slidenum">
              <a:rPr lang="en-IN" smtClean="0"/>
              <a:t>‹#›</a:t>
            </a:fld>
            <a:endParaRPr lang="en-IN"/>
          </a:p>
        </p:txBody>
      </p:sp>
    </p:spTree>
    <p:extLst>
      <p:ext uri="{BB962C8B-B14F-4D97-AF65-F5344CB8AC3E}">
        <p14:creationId xmlns:p14="http://schemas.microsoft.com/office/powerpoint/2010/main" val="1066031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6" name="Google Shape;46;p9"/>
          <p:cNvSpPr txBox="1">
            <a:spLocks noGrp="1"/>
          </p:cNvSpPr>
          <p:nvPr>
            <p:ph type="body" idx="1"/>
          </p:nvPr>
        </p:nvSpPr>
        <p:spPr>
          <a:xfrm>
            <a:off x="774067" y="5875067"/>
            <a:ext cx="8181200" cy="692800"/>
          </a:xfrm>
          <a:prstGeom prst="rect">
            <a:avLst/>
          </a:prstGeom>
        </p:spPr>
        <p:txBody>
          <a:bodyPr spcFirstLastPara="1" wrap="square" lIns="0" tIns="0" rIns="0" bIns="0" anchor="t" anchorCtr="0">
            <a:noAutofit/>
          </a:bodyPr>
          <a:lstStyle>
            <a:lvl1pPr marL="609585" lvl="0" indent="-304792">
              <a:spcBef>
                <a:spcPts val="480"/>
              </a:spcBef>
              <a:spcAft>
                <a:spcPts val="0"/>
              </a:spcAft>
              <a:buSzPts val="1400"/>
              <a:buNone/>
              <a:defRPr sz="1867"/>
            </a:lvl1pPr>
          </a:lstStyle>
          <a:p>
            <a:pPr lvl="0"/>
            <a:r>
              <a:rPr lang="en-US"/>
              <a:t>Click to edit Master text styles</a:t>
            </a:r>
          </a:p>
        </p:txBody>
      </p:sp>
      <p:sp>
        <p:nvSpPr>
          <p:cNvPr id="47" name="Google Shape;47;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9A9585F-B031-4E41-83BE-A3ED89F0B525}" type="slidenum">
              <a:rPr lang="en-IN" smtClean="0"/>
              <a:t>‹#›</a:t>
            </a:fld>
            <a:endParaRPr lang="en-IN"/>
          </a:p>
        </p:txBody>
      </p:sp>
    </p:spTree>
    <p:extLst>
      <p:ext uri="{BB962C8B-B14F-4D97-AF65-F5344CB8AC3E}">
        <p14:creationId xmlns:p14="http://schemas.microsoft.com/office/powerpoint/2010/main" val="126143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 Small circuit" type="blank">
  <p:cSld name="Blank · Small circuit">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0" name="Google Shape;50;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9A9585F-B031-4E41-83BE-A3ED89F0B525}" type="slidenum">
              <a:rPr lang="en-IN" smtClean="0"/>
              <a:t>‹#›</a:t>
            </a:fld>
            <a:endParaRPr lang="en-IN"/>
          </a:p>
        </p:txBody>
      </p:sp>
    </p:spTree>
    <p:extLst>
      <p:ext uri="{BB962C8B-B14F-4D97-AF65-F5344CB8AC3E}">
        <p14:creationId xmlns:p14="http://schemas.microsoft.com/office/powerpoint/2010/main" val="3973935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E9A9585F-B031-4E41-83BE-A3ED89F0B525}" type="slidenum">
              <a:rPr lang="en-IN" smtClean="0"/>
              <a:t>‹#›</a:t>
            </a:fld>
            <a:endParaRPr lang="en-IN"/>
          </a:p>
        </p:txBody>
      </p:sp>
    </p:spTree>
    <p:extLst>
      <p:ext uri="{BB962C8B-B14F-4D97-AF65-F5344CB8AC3E}">
        <p14:creationId xmlns:p14="http://schemas.microsoft.com/office/powerpoint/2010/main" val="1133311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4067" y="274633"/>
            <a:ext cx="8019200" cy="11432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74067" y="1803400"/>
            <a:ext cx="8019200" cy="42156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marL="914400" lvl="1"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marL="1371600" lvl="2"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marL="1828800" lvl="3"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marL="2286000" lvl="4"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marL="2743200" lvl="5"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marL="3200400" lvl="6"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marL="3657600" lvl="7"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marL="4114800" lvl="8"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a:buNone/>
              <a:defRPr sz="1733">
                <a:solidFill>
                  <a:schemeClr val="lt1"/>
                </a:solidFill>
                <a:latin typeface="Lexend Deca"/>
                <a:ea typeface="Lexend Deca"/>
                <a:cs typeface="Lexend Deca"/>
                <a:sym typeface="Lexend Deca"/>
              </a:defRPr>
            </a:lvl1pPr>
            <a:lvl2pPr lvl="1" algn="r">
              <a:buNone/>
              <a:defRPr sz="1733">
                <a:solidFill>
                  <a:schemeClr val="lt1"/>
                </a:solidFill>
                <a:latin typeface="Lexend Deca"/>
                <a:ea typeface="Lexend Deca"/>
                <a:cs typeface="Lexend Deca"/>
                <a:sym typeface="Lexend Deca"/>
              </a:defRPr>
            </a:lvl2pPr>
            <a:lvl3pPr lvl="2" algn="r">
              <a:buNone/>
              <a:defRPr sz="1733">
                <a:solidFill>
                  <a:schemeClr val="lt1"/>
                </a:solidFill>
                <a:latin typeface="Lexend Deca"/>
                <a:ea typeface="Lexend Deca"/>
                <a:cs typeface="Lexend Deca"/>
                <a:sym typeface="Lexend Deca"/>
              </a:defRPr>
            </a:lvl3pPr>
            <a:lvl4pPr lvl="3" algn="r">
              <a:buNone/>
              <a:defRPr sz="1733">
                <a:solidFill>
                  <a:schemeClr val="lt1"/>
                </a:solidFill>
                <a:latin typeface="Lexend Deca"/>
                <a:ea typeface="Lexend Deca"/>
                <a:cs typeface="Lexend Deca"/>
                <a:sym typeface="Lexend Deca"/>
              </a:defRPr>
            </a:lvl4pPr>
            <a:lvl5pPr lvl="4" algn="r">
              <a:buNone/>
              <a:defRPr sz="1733">
                <a:solidFill>
                  <a:schemeClr val="lt1"/>
                </a:solidFill>
                <a:latin typeface="Lexend Deca"/>
                <a:ea typeface="Lexend Deca"/>
                <a:cs typeface="Lexend Deca"/>
                <a:sym typeface="Lexend Deca"/>
              </a:defRPr>
            </a:lvl5pPr>
            <a:lvl6pPr lvl="5" algn="r">
              <a:buNone/>
              <a:defRPr sz="1733">
                <a:solidFill>
                  <a:schemeClr val="lt1"/>
                </a:solidFill>
                <a:latin typeface="Lexend Deca"/>
                <a:ea typeface="Lexend Deca"/>
                <a:cs typeface="Lexend Deca"/>
                <a:sym typeface="Lexend Deca"/>
              </a:defRPr>
            </a:lvl6pPr>
            <a:lvl7pPr lvl="6" algn="r">
              <a:buNone/>
              <a:defRPr sz="1733">
                <a:solidFill>
                  <a:schemeClr val="lt1"/>
                </a:solidFill>
                <a:latin typeface="Lexend Deca"/>
                <a:ea typeface="Lexend Deca"/>
                <a:cs typeface="Lexend Deca"/>
                <a:sym typeface="Lexend Deca"/>
              </a:defRPr>
            </a:lvl7pPr>
            <a:lvl8pPr lvl="7" algn="r">
              <a:buNone/>
              <a:defRPr sz="1733">
                <a:solidFill>
                  <a:schemeClr val="lt1"/>
                </a:solidFill>
                <a:latin typeface="Lexend Deca"/>
                <a:ea typeface="Lexend Deca"/>
                <a:cs typeface="Lexend Deca"/>
                <a:sym typeface="Lexend Deca"/>
              </a:defRPr>
            </a:lvl8pPr>
            <a:lvl9pPr lvl="8" algn="r">
              <a:buNone/>
              <a:defRPr sz="1733">
                <a:solidFill>
                  <a:schemeClr val="lt1"/>
                </a:solidFill>
                <a:latin typeface="Lexend Deca"/>
                <a:ea typeface="Lexend Deca"/>
                <a:cs typeface="Lexend Deca"/>
                <a:sym typeface="Lexend Deca"/>
              </a:defRPr>
            </a:lvl9pPr>
          </a:lstStyle>
          <a:p>
            <a:fld id="{E9A9585F-B031-4E41-83BE-A3ED89F0B525}" type="slidenum">
              <a:rPr lang="en-IN" smtClean="0"/>
              <a:t>‹#›</a:t>
            </a:fld>
            <a:endParaRPr lang="en-IN"/>
          </a:p>
        </p:txBody>
      </p:sp>
    </p:spTree>
    <p:extLst>
      <p:ext uri="{BB962C8B-B14F-4D97-AF65-F5344CB8AC3E}">
        <p14:creationId xmlns:p14="http://schemas.microsoft.com/office/powerpoint/2010/main" val="1857074511"/>
      </p:ext>
    </p:extLst>
  </p:cSld>
  <p:clrMap bg1="lt1" tx1="dk1" bg2="dk2" tx2="lt2" accent1="accent1" accent2="accent2" accent3="accent3" accent4="accent4" accent5="accent5" accent6="accent6" hlink="hlink" folHlink="folHlink"/>
  <p:sldLayoutIdLst>
    <p:sldLayoutId id="2147483691" r:id="rId1"/>
    <p:sldLayoutId id="2147483694" r:id="rId2"/>
    <p:sldLayoutId id="2147483695" r:id="rId3"/>
    <p:sldLayoutId id="2147483696" r:id="rId4"/>
    <p:sldLayoutId id="2147483697" r:id="rId5"/>
    <p:sldLayoutId id="2147483698" r:id="rId6"/>
    <p:sldLayoutId id="2147483699" r:id="rId7"/>
    <p:sldLayoutId id="2147483701" r:id="rId8"/>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16personalities.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123test.com" TargetMode="External"/><Relationship Id="rId2" Type="http://schemas.openxmlformats.org/officeDocument/2006/relationships/hyperlink" Target="https://www.personalityperfect.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123test.com/tea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sapa-project.or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DEDD9-11B4-474E-BAC7-39C6EBA534DD}"/>
              </a:ext>
            </a:extLst>
          </p:cNvPr>
          <p:cNvSpPr>
            <a:spLocks noGrp="1"/>
          </p:cNvSpPr>
          <p:nvPr>
            <p:ph type="ctrTitle"/>
          </p:nvPr>
        </p:nvSpPr>
        <p:spPr>
          <a:xfrm>
            <a:off x="914400" y="2655767"/>
            <a:ext cx="6052000" cy="3247728"/>
          </a:xfrm>
        </p:spPr>
        <p:txBody>
          <a:bodyPr/>
          <a:lstStyle/>
          <a:p>
            <a:r>
              <a:rPr lang="en-US" sz="4400" dirty="0">
                <a:latin typeface="Nexa Bold" panose="02000000000000000000" pitchFamily="50" charset="0"/>
              </a:rPr>
              <a:t>Personality Finder</a:t>
            </a:r>
            <a:br>
              <a:rPr lang="en-US" sz="4400" dirty="0">
                <a:latin typeface="Nexa Bold" panose="02000000000000000000" pitchFamily="50" charset="0"/>
              </a:rPr>
            </a:br>
            <a:r>
              <a:rPr lang="en-US" sz="2400" dirty="0">
                <a:latin typeface="Nexa Light" panose="02000000000000000000" pitchFamily="50" charset="0"/>
              </a:rPr>
              <a:t>Group members:-</a:t>
            </a:r>
            <a:br>
              <a:rPr lang="en-US" sz="2400" dirty="0">
                <a:latin typeface="Nexa Light" panose="02000000000000000000" pitchFamily="50" charset="0"/>
              </a:rPr>
            </a:br>
            <a:r>
              <a:rPr lang="en-US" sz="2400" dirty="0">
                <a:latin typeface="Nexa Light" panose="02000000000000000000" pitchFamily="50" charset="0"/>
              </a:rPr>
              <a:t>Atiq Shaikh (59)</a:t>
            </a:r>
            <a:br>
              <a:rPr lang="en-US" sz="2400" dirty="0">
                <a:latin typeface="Nexa Light" panose="02000000000000000000" pitchFamily="50" charset="0"/>
              </a:rPr>
            </a:br>
            <a:r>
              <a:rPr lang="en-US" sz="2400" dirty="0">
                <a:latin typeface="Nexa Light" panose="02000000000000000000" pitchFamily="50" charset="0"/>
              </a:rPr>
              <a:t>Parag Gupta (11)</a:t>
            </a:r>
            <a:br>
              <a:rPr lang="en-US" sz="2400" dirty="0">
                <a:latin typeface="Nexa Light" panose="02000000000000000000" pitchFamily="50" charset="0"/>
              </a:rPr>
            </a:br>
            <a:r>
              <a:rPr lang="en-US" sz="2400" dirty="0">
                <a:latin typeface="Nexa Light" panose="02000000000000000000" pitchFamily="50" charset="0"/>
              </a:rPr>
              <a:t>Edwin James (15)</a:t>
            </a:r>
            <a:br>
              <a:rPr lang="en-US" sz="2400" dirty="0">
                <a:latin typeface="Nexa Light" panose="02000000000000000000" pitchFamily="50" charset="0"/>
              </a:rPr>
            </a:br>
            <a:r>
              <a:rPr lang="en-US" sz="2400" dirty="0">
                <a:latin typeface="Nexa Light" panose="02000000000000000000" pitchFamily="50" charset="0"/>
              </a:rPr>
              <a:t>Priyanshu Yadav (73)</a:t>
            </a:r>
            <a:endParaRPr lang="en-IN" sz="4400" dirty="0">
              <a:latin typeface="Nexa Bold" panose="02000000000000000000" pitchFamily="50" charset="0"/>
            </a:endParaRPr>
          </a:p>
        </p:txBody>
      </p:sp>
    </p:spTree>
    <p:extLst>
      <p:ext uri="{BB962C8B-B14F-4D97-AF65-F5344CB8AC3E}">
        <p14:creationId xmlns:p14="http://schemas.microsoft.com/office/powerpoint/2010/main" val="97579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22F12-246C-4F7C-9D71-5E39D7168673}"/>
              </a:ext>
            </a:extLst>
          </p:cNvPr>
          <p:cNvSpPr>
            <a:spLocks noGrp="1"/>
          </p:cNvSpPr>
          <p:nvPr>
            <p:ph type="title"/>
          </p:nvPr>
        </p:nvSpPr>
        <p:spPr>
          <a:xfrm>
            <a:off x="774067" y="274633"/>
            <a:ext cx="8019200" cy="770396"/>
          </a:xfrm>
        </p:spPr>
        <p:txBody>
          <a:bodyPr/>
          <a:lstStyle/>
          <a:p>
            <a:pPr algn="ctr"/>
            <a:r>
              <a:rPr lang="en-US" dirty="0">
                <a:latin typeface="Nexa Bold" panose="02000000000000000000" pitchFamily="50" charset="0"/>
              </a:rPr>
              <a:t>Implementation</a:t>
            </a:r>
            <a:endParaRPr lang="en-IN" dirty="0">
              <a:latin typeface="Nexa Bold" panose="02000000000000000000" pitchFamily="50" charset="0"/>
            </a:endParaRPr>
          </a:p>
        </p:txBody>
      </p:sp>
      <p:sp>
        <p:nvSpPr>
          <p:cNvPr id="3" name="Text Placeholder 2">
            <a:extLst>
              <a:ext uri="{FF2B5EF4-FFF2-40B4-BE49-F238E27FC236}">
                <a16:creationId xmlns:a16="http://schemas.microsoft.com/office/drawing/2014/main" id="{8D1C3F87-BC58-41F3-A7D3-4D4452307F2B}"/>
              </a:ext>
            </a:extLst>
          </p:cNvPr>
          <p:cNvSpPr>
            <a:spLocks noGrp="1"/>
          </p:cNvSpPr>
          <p:nvPr>
            <p:ph type="body" idx="1"/>
          </p:nvPr>
        </p:nvSpPr>
        <p:spPr>
          <a:xfrm>
            <a:off x="1343609" y="6074228"/>
            <a:ext cx="6969967" cy="649100"/>
          </a:xfrm>
        </p:spPr>
        <p:txBody>
          <a:bodyPr/>
          <a:lstStyle/>
          <a:p>
            <a:pPr marL="101598" indent="0" algn="ctr">
              <a:buNone/>
            </a:pPr>
            <a:r>
              <a:rPr lang="en-US" dirty="0">
                <a:latin typeface="Nexa Bold" panose="02000000000000000000" pitchFamily="50" charset="0"/>
              </a:rPr>
              <a:t>Main Page</a:t>
            </a:r>
            <a:endParaRPr lang="en-IN" dirty="0">
              <a:latin typeface="Nexa Bold" panose="02000000000000000000" pitchFamily="50" charset="0"/>
            </a:endParaRPr>
          </a:p>
        </p:txBody>
      </p:sp>
      <p:pic>
        <p:nvPicPr>
          <p:cNvPr id="11" name="Picture 10">
            <a:extLst>
              <a:ext uri="{FF2B5EF4-FFF2-40B4-BE49-F238E27FC236}">
                <a16:creationId xmlns:a16="http://schemas.microsoft.com/office/drawing/2014/main" id="{ECFDA84C-B094-4A6B-8A86-097654E1C5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384" y="1045029"/>
            <a:ext cx="8210565" cy="4907903"/>
          </a:xfrm>
          <a:prstGeom prst="rect">
            <a:avLst/>
          </a:prstGeom>
        </p:spPr>
      </p:pic>
    </p:spTree>
    <p:extLst>
      <p:ext uri="{BB962C8B-B14F-4D97-AF65-F5344CB8AC3E}">
        <p14:creationId xmlns:p14="http://schemas.microsoft.com/office/powerpoint/2010/main" val="2096059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A98B50-171D-40E1-9D33-AD121991E0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096000" cy="3429000"/>
          </a:xfrm>
          <a:prstGeom prst="rect">
            <a:avLst/>
          </a:prstGeom>
        </p:spPr>
      </p:pic>
      <p:pic>
        <p:nvPicPr>
          <p:cNvPr id="5" name="Picture 4">
            <a:extLst>
              <a:ext uri="{FF2B5EF4-FFF2-40B4-BE49-F238E27FC236}">
                <a16:creationId xmlns:a16="http://schemas.microsoft.com/office/drawing/2014/main" id="{AA3F839F-4C7E-4D66-B268-102438360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33735"/>
            <a:ext cx="6085027" cy="3424266"/>
          </a:xfrm>
          <a:prstGeom prst="rect">
            <a:avLst/>
          </a:prstGeom>
        </p:spPr>
      </p:pic>
      <p:sp>
        <p:nvSpPr>
          <p:cNvPr id="8" name="TextBox 7">
            <a:extLst>
              <a:ext uri="{FF2B5EF4-FFF2-40B4-BE49-F238E27FC236}">
                <a16:creationId xmlns:a16="http://schemas.microsoft.com/office/drawing/2014/main" id="{3F39BC62-431C-43BE-913F-F9DA9B6CA6FF}"/>
              </a:ext>
            </a:extLst>
          </p:cNvPr>
          <p:cNvSpPr txBox="1"/>
          <p:nvPr/>
        </p:nvSpPr>
        <p:spPr>
          <a:xfrm>
            <a:off x="7398109" y="1488334"/>
            <a:ext cx="3508310" cy="461665"/>
          </a:xfrm>
          <a:prstGeom prst="rect">
            <a:avLst/>
          </a:prstGeom>
          <a:noFill/>
        </p:spPr>
        <p:txBody>
          <a:bodyPr wrap="square" rtlCol="0">
            <a:spAutoFit/>
          </a:bodyPr>
          <a:lstStyle/>
          <a:p>
            <a:pPr algn="ctr"/>
            <a:r>
              <a:rPr lang="en-US" sz="2400" dirty="0">
                <a:solidFill>
                  <a:schemeClr val="bg1"/>
                </a:solidFill>
                <a:latin typeface="Nexa Bold" panose="02000000000000000000" pitchFamily="50" charset="0"/>
              </a:rPr>
              <a:t>QUIZ PAGE</a:t>
            </a:r>
            <a:endParaRPr lang="en-IN" sz="2400" dirty="0">
              <a:solidFill>
                <a:schemeClr val="bg1"/>
              </a:solidFill>
              <a:latin typeface="Nexa Bold" panose="02000000000000000000" pitchFamily="50" charset="0"/>
            </a:endParaRPr>
          </a:p>
        </p:txBody>
      </p:sp>
    </p:spTree>
    <p:extLst>
      <p:ext uri="{BB962C8B-B14F-4D97-AF65-F5344CB8AC3E}">
        <p14:creationId xmlns:p14="http://schemas.microsoft.com/office/powerpoint/2010/main" val="4102625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C32CC0-9C22-441E-8228-487731E8E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5722" y="1147666"/>
            <a:ext cx="7240555" cy="4072812"/>
          </a:xfrm>
          <a:prstGeom prst="rect">
            <a:avLst/>
          </a:prstGeom>
        </p:spPr>
      </p:pic>
      <p:sp>
        <p:nvSpPr>
          <p:cNvPr id="5" name="TextBox 4">
            <a:extLst>
              <a:ext uri="{FF2B5EF4-FFF2-40B4-BE49-F238E27FC236}">
                <a16:creationId xmlns:a16="http://schemas.microsoft.com/office/drawing/2014/main" id="{B9FCD97F-513B-42A2-BE56-101A08DA3C57}"/>
              </a:ext>
            </a:extLst>
          </p:cNvPr>
          <p:cNvSpPr txBox="1"/>
          <p:nvPr/>
        </p:nvSpPr>
        <p:spPr>
          <a:xfrm>
            <a:off x="4542452" y="5556445"/>
            <a:ext cx="3107094" cy="461665"/>
          </a:xfrm>
          <a:prstGeom prst="rect">
            <a:avLst/>
          </a:prstGeom>
          <a:noFill/>
        </p:spPr>
        <p:txBody>
          <a:bodyPr wrap="square" rtlCol="0">
            <a:spAutoFit/>
          </a:bodyPr>
          <a:lstStyle/>
          <a:p>
            <a:pPr algn="ctr"/>
            <a:r>
              <a:rPr lang="en-US" sz="2400" dirty="0">
                <a:solidFill>
                  <a:schemeClr val="bg1"/>
                </a:solidFill>
                <a:latin typeface="Nexa Bold" panose="02000000000000000000" pitchFamily="50" charset="0"/>
              </a:rPr>
              <a:t>About Us Page</a:t>
            </a:r>
            <a:endParaRPr lang="en-IN" sz="2400" dirty="0">
              <a:solidFill>
                <a:schemeClr val="bg1"/>
              </a:solidFill>
              <a:latin typeface="Nexa Bold" panose="02000000000000000000" pitchFamily="50" charset="0"/>
            </a:endParaRPr>
          </a:p>
        </p:txBody>
      </p:sp>
    </p:spTree>
    <p:extLst>
      <p:ext uri="{BB962C8B-B14F-4D97-AF65-F5344CB8AC3E}">
        <p14:creationId xmlns:p14="http://schemas.microsoft.com/office/powerpoint/2010/main" val="3778126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0B6A9-04E7-4C2C-8F71-EA3942F50D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253584" cy="3517641"/>
          </a:xfrm>
          <a:prstGeom prst="rect">
            <a:avLst/>
          </a:prstGeom>
        </p:spPr>
      </p:pic>
      <p:pic>
        <p:nvPicPr>
          <p:cNvPr id="5" name="Picture 4">
            <a:extLst>
              <a:ext uri="{FF2B5EF4-FFF2-40B4-BE49-F238E27FC236}">
                <a16:creationId xmlns:a16="http://schemas.microsoft.com/office/drawing/2014/main" id="{29F65C61-EDA6-4F17-A617-BB0A5A415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584" y="3517640"/>
            <a:ext cx="5938416" cy="3340359"/>
          </a:xfrm>
          <a:prstGeom prst="rect">
            <a:avLst/>
          </a:prstGeom>
        </p:spPr>
      </p:pic>
      <p:sp>
        <p:nvSpPr>
          <p:cNvPr id="6" name="TextBox 5">
            <a:extLst>
              <a:ext uri="{FF2B5EF4-FFF2-40B4-BE49-F238E27FC236}">
                <a16:creationId xmlns:a16="http://schemas.microsoft.com/office/drawing/2014/main" id="{3B27ABEC-D6FE-423D-BAAC-75BB60DD908B}"/>
              </a:ext>
            </a:extLst>
          </p:cNvPr>
          <p:cNvSpPr txBox="1"/>
          <p:nvPr/>
        </p:nvSpPr>
        <p:spPr>
          <a:xfrm>
            <a:off x="7244702" y="1451043"/>
            <a:ext cx="3956179" cy="369332"/>
          </a:xfrm>
          <a:prstGeom prst="rect">
            <a:avLst/>
          </a:prstGeom>
          <a:noFill/>
        </p:spPr>
        <p:txBody>
          <a:bodyPr wrap="square" rtlCol="0">
            <a:spAutoFit/>
          </a:bodyPr>
          <a:lstStyle/>
          <a:p>
            <a:pPr algn="ctr"/>
            <a:r>
              <a:rPr lang="en-US" sz="1800" dirty="0">
                <a:solidFill>
                  <a:schemeClr val="bg1"/>
                </a:solidFill>
                <a:latin typeface="Nexa Bold" panose="02000000000000000000" pitchFamily="50" charset="0"/>
              </a:rPr>
              <a:t>Portfolio 1</a:t>
            </a:r>
            <a:endParaRPr lang="en-IN" sz="1800" dirty="0">
              <a:solidFill>
                <a:schemeClr val="bg1"/>
              </a:solidFill>
              <a:latin typeface="Nexa Bold" panose="02000000000000000000" pitchFamily="50" charset="0"/>
            </a:endParaRPr>
          </a:p>
        </p:txBody>
      </p:sp>
      <p:sp>
        <p:nvSpPr>
          <p:cNvPr id="7" name="TextBox 6">
            <a:extLst>
              <a:ext uri="{FF2B5EF4-FFF2-40B4-BE49-F238E27FC236}">
                <a16:creationId xmlns:a16="http://schemas.microsoft.com/office/drawing/2014/main" id="{1A87EC23-E35F-4F4A-85E9-AFFE201DDD6B}"/>
              </a:ext>
            </a:extLst>
          </p:cNvPr>
          <p:cNvSpPr txBox="1"/>
          <p:nvPr/>
        </p:nvSpPr>
        <p:spPr>
          <a:xfrm>
            <a:off x="1148702" y="5003153"/>
            <a:ext cx="3956179" cy="369332"/>
          </a:xfrm>
          <a:prstGeom prst="rect">
            <a:avLst/>
          </a:prstGeom>
          <a:noFill/>
        </p:spPr>
        <p:txBody>
          <a:bodyPr wrap="square" rtlCol="0">
            <a:spAutoFit/>
          </a:bodyPr>
          <a:lstStyle/>
          <a:p>
            <a:pPr algn="ctr"/>
            <a:r>
              <a:rPr lang="en-US" sz="1800" dirty="0">
                <a:solidFill>
                  <a:schemeClr val="bg1"/>
                </a:solidFill>
                <a:latin typeface="Nexa Bold" panose="02000000000000000000" pitchFamily="50" charset="0"/>
              </a:rPr>
              <a:t>Portfolio 2</a:t>
            </a:r>
            <a:endParaRPr lang="en-IN" sz="1800" dirty="0">
              <a:solidFill>
                <a:schemeClr val="bg1"/>
              </a:solidFill>
              <a:latin typeface="Nexa Bold" panose="02000000000000000000" pitchFamily="50" charset="0"/>
            </a:endParaRPr>
          </a:p>
        </p:txBody>
      </p:sp>
    </p:spTree>
    <p:extLst>
      <p:ext uri="{BB962C8B-B14F-4D97-AF65-F5344CB8AC3E}">
        <p14:creationId xmlns:p14="http://schemas.microsoft.com/office/powerpoint/2010/main" val="835153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031A15-288E-4256-A88E-D9FB0CE22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096000" cy="3429000"/>
          </a:xfrm>
          <a:prstGeom prst="rect">
            <a:avLst/>
          </a:prstGeom>
        </p:spPr>
      </p:pic>
      <p:pic>
        <p:nvPicPr>
          <p:cNvPr id="5" name="Picture 4">
            <a:extLst>
              <a:ext uri="{FF2B5EF4-FFF2-40B4-BE49-F238E27FC236}">
                <a16:creationId xmlns:a16="http://schemas.microsoft.com/office/drawing/2014/main" id="{E1E2DD76-E52E-43AE-95B3-22C586C2F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29000"/>
            <a:ext cx="6096000" cy="3429000"/>
          </a:xfrm>
          <a:prstGeom prst="rect">
            <a:avLst/>
          </a:prstGeom>
        </p:spPr>
      </p:pic>
      <p:sp>
        <p:nvSpPr>
          <p:cNvPr id="6" name="TextBox 5">
            <a:extLst>
              <a:ext uri="{FF2B5EF4-FFF2-40B4-BE49-F238E27FC236}">
                <a16:creationId xmlns:a16="http://schemas.microsoft.com/office/drawing/2014/main" id="{C5754CB7-19D3-4C34-A17F-0C76CA393893}"/>
              </a:ext>
            </a:extLst>
          </p:cNvPr>
          <p:cNvSpPr txBox="1"/>
          <p:nvPr/>
        </p:nvSpPr>
        <p:spPr>
          <a:xfrm>
            <a:off x="7165910" y="1529834"/>
            <a:ext cx="3956179" cy="369332"/>
          </a:xfrm>
          <a:prstGeom prst="rect">
            <a:avLst/>
          </a:prstGeom>
          <a:noFill/>
        </p:spPr>
        <p:txBody>
          <a:bodyPr wrap="square" rtlCol="0">
            <a:spAutoFit/>
          </a:bodyPr>
          <a:lstStyle/>
          <a:p>
            <a:pPr algn="ctr"/>
            <a:r>
              <a:rPr lang="en-US" sz="1800" dirty="0">
                <a:solidFill>
                  <a:schemeClr val="bg1"/>
                </a:solidFill>
                <a:latin typeface="Nexa Bold" panose="02000000000000000000" pitchFamily="50" charset="0"/>
              </a:rPr>
              <a:t>Portfolio 3</a:t>
            </a:r>
            <a:endParaRPr lang="en-IN" sz="1800" dirty="0">
              <a:solidFill>
                <a:schemeClr val="bg1"/>
              </a:solidFill>
              <a:latin typeface="Nexa Bold" panose="02000000000000000000" pitchFamily="50" charset="0"/>
            </a:endParaRPr>
          </a:p>
        </p:txBody>
      </p:sp>
      <p:sp>
        <p:nvSpPr>
          <p:cNvPr id="7" name="TextBox 6">
            <a:extLst>
              <a:ext uri="{FF2B5EF4-FFF2-40B4-BE49-F238E27FC236}">
                <a16:creationId xmlns:a16="http://schemas.microsoft.com/office/drawing/2014/main" id="{4B4B9E69-020E-47DA-9574-65409BEDAB76}"/>
              </a:ext>
            </a:extLst>
          </p:cNvPr>
          <p:cNvSpPr txBox="1"/>
          <p:nvPr/>
        </p:nvSpPr>
        <p:spPr>
          <a:xfrm>
            <a:off x="1069910" y="4958834"/>
            <a:ext cx="3956179" cy="369332"/>
          </a:xfrm>
          <a:prstGeom prst="rect">
            <a:avLst/>
          </a:prstGeom>
          <a:noFill/>
        </p:spPr>
        <p:txBody>
          <a:bodyPr wrap="square" rtlCol="0">
            <a:spAutoFit/>
          </a:bodyPr>
          <a:lstStyle/>
          <a:p>
            <a:pPr algn="ctr"/>
            <a:r>
              <a:rPr lang="en-US" sz="1800" dirty="0">
                <a:solidFill>
                  <a:schemeClr val="bg1"/>
                </a:solidFill>
                <a:latin typeface="Nexa Bold" panose="02000000000000000000" pitchFamily="50" charset="0"/>
              </a:rPr>
              <a:t>Portfolio 4</a:t>
            </a:r>
            <a:endParaRPr lang="en-IN" sz="1800" dirty="0">
              <a:solidFill>
                <a:schemeClr val="bg1"/>
              </a:solidFill>
              <a:latin typeface="Nexa Bold" panose="02000000000000000000" pitchFamily="50" charset="0"/>
            </a:endParaRPr>
          </a:p>
        </p:txBody>
      </p:sp>
    </p:spTree>
    <p:extLst>
      <p:ext uri="{BB962C8B-B14F-4D97-AF65-F5344CB8AC3E}">
        <p14:creationId xmlns:p14="http://schemas.microsoft.com/office/powerpoint/2010/main" val="1450140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3A6A1-15B4-4C85-90AF-63EADFCDCB15}"/>
              </a:ext>
            </a:extLst>
          </p:cNvPr>
          <p:cNvSpPr>
            <a:spLocks noGrp="1"/>
          </p:cNvSpPr>
          <p:nvPr>
            <p:ph type="title"/>
          </p:nvPr>
        </p:nvSpPr>
        <p:spPr/>
        <p:txBody>
          <a:bodyPr/>
          <a:lstStyle/>
          <a:p>
            <a:pPr algn="ctr"/>
            <a:r>
              <a:rPr lang="en-US" dirty="0">
                <a:latin typeface="Nexa Bold" panose="02000000000000000000" pitchFamily="50" charset="0"/>
              </a:rPr>
              <a:t>Future Scope</a:t>
            </a:r>
            <a:endParaRPr lang="en-IN" dirty="0">
              <a:latin typeface="Nexa Bold" panose="02000000000000000000" pitchFamily="50" charset="0"/>
            </a:endParaRPr>
          </a:p>
        </p:txBody>
      </p:sp>
      <p:sp>
        <p:nvSpPr>
          <p:cNvPr id="3" name="Text Placeholder 2">
            <a:extLst>
              <a:ext uri="{FF2B5EF4-FFF2-40B4-BE49-F238E27FC236}">
                <a16:creationId xmlns:a16="http://schemas.microsoft.com/office/drawing/2014/main" id="{E3F634A2-7E67-4A15-BC6B-C655A6812698}"/>
              </a:ext>
            </a:extLst>
          </p:cNvPr>
          <p:cNvSpPr>
            <a:spLocks noGrp="1"/>
          </p:cNvSpPr>
          <p:nvPr>
            <p:ph type="body" idx="1"/>
          </p:nvPr>
        </p:nvSpPr>
        <p:spPr/>
        <p:txBody>
          <a:bodyPr/>
          <a:lstStyle/>
          <a:p>
            <a:r>
              <a:rPr lang="en-US" dirty="0"/>
              <a:t>Users can identify their personality.</a:t>
            </a:r>
          </a:p>
          <a:p>
            <a:r>
              <a:rPr lang="en-US" dirty="0"/>
              <a:t>User can explore more of their personality.</a:t>
            </a:r>
          </a:p>
          <a:p>
            <a:r>
              <a:rPr lang="en-US" dirty="0"/>
              <a:t>It can reveal what skills you have and highlight your strengths.</a:t>
            </a:r>
          </a:p>
          <a:p>
            <a:r>
              <a:rPr lang="en-US" dirty="0"/>
              <a:t>It can help you find the best career for you.</a:t>
            </a:r>
          </a:p>
        </p:txBody>
      </p:sp>
    </p:spTree>
    <p:extLst>
      <p:ext uri="{BB962C8B-B14F-4D97-AF65-F5344CB8AC3E}">
        <p14:creationId xmlns:p14="http://schemas.microsoft.com/office/powerpoint/2010/main" val="2544069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D13A3-6C63-4C1E-BB70-55BC89207FBC}"/>
              </a:ext>
            </a:extLst>
          </p:cNvPr>
          <p:cNvSpPr>
            <a:spLocks noGrp="1"/>
          </p:cNvSpPr>
          <p:nvPr>
            <p:ph type="ctrTitle"/>
          </p:nvPr>
        </p:nvSpPr>
        <p:spPr/>
        <p:txBody>
          <a:bodyPr/>
          <a:lstStyle/>
          <a:p>
            <a:r>
              <a:rPr lang="en-US" dirty="0">
                <a:latin typeface="Nexa Bold" panose="02000000000000000000" pitchFamily="50" charset="0"/>
              </a:rPr>
              <a:t>Thank You!</a:t>
            </a:r>
            <a:endParaRPr lang="en-IN" dirty="0">
              <a:latin typeface="Nexa Bold" panose="02000000000000000000" pitchFamily="50" charset="0"/>
            </a:endParaRPr>
          </a:p>
        </p:txBody>
      </p:sp>
    </p:spTree>
    <p:extLst>
      <p:ext uri="{BB962C8B-B14F-4D97-AF65-F5344CB8AC3E}">
        <p14:creationId xmlns:p14="http://schemas.microsoft.com/office/powerpoint/2010/main" val="3094895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6B48A-19B1-4531-AF5D-30019449AFB0}"/>
              </a:ext>
            </a:extLst>
          </p:cNvPr>
          <p:cNvSpPr>
            <a:spLocks noGrp="1"/>
          </p:cNvSpPr>
          <p:nvPr>
            <p:ph type="title"/>
          </p:nvPr>
        </p:nvSpPr>
        <p:spPr/>
        <p:txBody>
          <a:bodyPr/>
          <a:lstStyle/>
          <a:p>
            <a:pPr algn="ctr"/>
            <a:r>
              <a:rPr lang="en-US" b="0" dirty="0">
                <a:latin typeface="Nexa Bold" panose="02000000000000000000" pitchFamily="50" charset="0"/>
              </a:rPr>
              <a:t>Content </a:t>
            </a:r>
            <a:endParaRPr lang="en-IN" b="0" dirty="0">
              <a:latin typeface="Nexa Bold" panose="02000000000000000000" pitchFamily="50" charset="0"/>
            </a:endParaRPr>
          </a:p>
        </p:txBody>
      </p:sp>
      <p:sp>
        <p:nvSpPr>
          <p:cNvPr id="3" name="Text Placeholder 2">
            <a:extLst>
              <a:ext uri="{FF2B5EF4-FFF2-40B4-BE49-F238E27FC236}">
                <a16:creationId xmlns:a16="http://schemas.microsoft.com/office/drawing/2014/main" id="{6F41A3BD-5987-4DA5-A0A6-A6A7864DA532}"/>
              </a:ext>
            </a:extLst>
          </p:cNvPr>
          <p:cNvSpPr>
            <a:spLocks noGrp="1"/>
          </p:cNvSpPr>
          <p:nvPr>
            <p:ph type="body" idx="1"/>
          </p:nvPr>
        </p:nvSpPr>
        <p:spPr/>
        <p:txBody>
          <a:bodyPr/>
          <a:lstStyle/>
          <a:p>
            <a:r>
              <a:rPr lang="en-US" dirty="0">
                <a:latin typeface="Nexa Light" panose="02000000000000000000" pitchFamily="50" charset="0"/>
              </a:rPr>
              <a:t>Abstract</a:t>
            </a:r>
          </a:p>
          <a:p>
            <a:r>
              <a:rPr lang="en-US" dirty="0">
                <a:latin typeface="Nexa Light" panose="02000000000000000000" pitchFamily="50" charset="0"/>
              </a:rPr>
              <a:t>Introduction</a:t>
            </a:r>
          </a:p>
          <a:p>
            <a:r>
              <a:rPr lang="en-US" dirty="0">
                <a:latin typeface="Nexa Light" panose="02000000000000000000" pitchFamily="50" charset="0"/>
              </a:rPr>
              <a:t>Literature Review</a:t>
            </a:r>
          </a:p>
          <a:p>
            <a:r>
              <a:rPr lang="en-US" dirty="0">
                <a:latin typeface="Nexa Light" panose="02000000000000000000" pitchFamily="50" charset="0"/>
              </a:rPr>
              <a:t>Proposed System</a:t>
            </a:r>
          </a:p>
          <a:p>
            <a:r>
              <a:rPr lang="en-US" dirty="0">
                <a:latin typeface="Nexa Light" panose="02000000000000000000" pitchFamily="50" charset="0"/>
              </a:rPr>
              <a:t>Design/Implementation</a:t>
            </a:r>
          </a:p>
          <a:p>
            <a:r>
              <a:rPr lang="en-US" dirty="0">
                <a:latin typeface="Nexa Light" panose="02000000000000000000" pitchFamily="50" charset="0"/>
              </a:rPr>
              <a:t>Conclusion and Future Scope</a:t>
            </a:r>
          </a:p>
        </p:txBody>
      </p:sp>
    </p:spTree>
    <p:extLst>
      <p:ext uri="{BB962C8B-B14F-4D97-AF65-F5344CB8AC3E}">
        <p14:creationId xmlns:p14="http://schemas.microsoft.com/office/powerpoint/2010/main" val="372435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64F1F-CD10-4E68-906E-74EFBD24E9D2}"/>
              </a:ext>
            </a:extLst>
          </p:cNvPr>
          <p:cNvSpPr>
            <a:spLocks noGrp="1"/>
          </p:cNvSpPr>
          <p:nvPr>
            <p:ph type="title"/>
          </p:nvPr>
        </p:nvSpPr>
        <p:spPr/>
        <p:txBody>
          <a:bodyPr/>
          <a:lstStyle/>
          <a:p>
            <a:pPr algn="ctr"/>
            <a:r>
              <a:rPr lang="en-US" dirty="0">
                <a:latin typeface="Nexa Bold" panose="02000000000000000000" pitchFamily="50" charset="0"/>
              </a:rPr>
              <a:t>Abstract</a:t>
            </a:r>
            <a:endParaRPr lang="en-IN" dirty="0">
              <a:latin typeface="Nexa Bold" panose="02000000000000000000" pitchFamily="50" charset="0"/>
            </a:endParaRPr>
          </a:p>
        </p:txBody>
      </p:sp>
      <p:sp>
        <p:nvSpPr>
          <p:cNvPr id="3" name="Text Placeholder 2">
            <a:extLst>
              <a:ext uri="{FF2B5EF4-FFF2-40B4-BE49-F238E27FC236}">
                <a16:creationId xmlns:a16="http://schemas.microsoft.com/office/drawing/2014/main" id="{D140AA5A-589A-401F-BB25-24036499084A}"/>
              </a:ext>
            </a:extLst>
          </p:cNvPr>
          <p:cNvSpPr>
            <a:spLocks noGrp="1"/>
          </p:cNvSpPr>
          <p:nvPr>
            <p:ph type="body" idx="1"/>
          </p:nvPr>
        </p:nvSpPr>
        <p:spPr/>
        <p:txBody>
          <a:bodyPr/>
          <a:lstStyle/>
          <a:p>
            <a:pPr marL="101598" indent="0">
              <a:buNone/>
            </a:pPr>
            <a:r>
              <a:rPr lang="en-US" sz="2000" dirty="0">
                <a:effectLst/>
                <a:latin typeface="Nexa Light" panose="02000000000000000000" pitchFamily="50" charset="0"/>
                <a:ea typeface="Calibri" panose="020F0502020204030204" pitchFamily="34" charset="0"/>
                <a:cs typeface="Times New Roman" panose="02020603050405020304" pitchFamily="18" charset="0"/>
              </a:rPr>
              <a:t>This website is about finding personality of the user using Myers and Briggs personality typology. Technology used will be HTML, CSS, Bootstrap5, JavaScript and MySQL. This personality finder named as Seikaku Finder, has a test of about 40 questions designed to calculate the user’s personality. According to Myers and Briggs personality typology there are 16 personality types from which user’s personality will be determined. This research also looks at how knowing and understand your personality type can help you know yourself. </a:t>
            </a:r>
            <a:endParaRPr lang="en-IN" sz="2000" dirty="0">
              <a:effectLst/>
              <a:latin typeface="Nexa Light" panose="02000000000000000000" pitchFamily="50" charset="0"/>
              <a:ea typeface="Calibri" panose="020F0502020204030204" pitchFamily="34" charset="0"/>
              <a:cs typeface="Times New Roman" panose="02020603050405020304" pitchFamily="18" charset="0"/>
            </a:endParaRPr>
          </a:p>
          <a:p>
            <a:pPr marL="101598" indent="0">
              <a:buNone/>
            </a:pPr>
            <a:endParaRPr lang="en-IN" dirty="0">
              <a:latin typeface="Nexa Light" panose="02000000000000000000" pitchFamily="50" charset="0"/>
            </a:endParaRPr>
          </a:p>
        </p:txBody>
      </p:sp>
    </p:spTree>
    <p:extLst>
      <p:ext uri="{BB962C8B-B14F-4D97-AF65-F5344CB8AC3E}">
        <p14:creationId xmlns:p14="http://schemas.microsoft.com/office/powerpoint/2010/main" val="2370356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B98DC-7B4F-4E45-8FE4-45631C404A86}"/>
              </a:ext>
            </a:extLst>
          </p:cNvPr>
          <p:cNvSpPr>
            <a:spLocks noGrp="1"/>
          </p:cNvSpPr>
          <p:nvPr>
            <p:ph type="title"/>
          </p:nvPr>
        </p:nvSpPr>
        <p:spPr/>
        <p:txBody>
          <a:bodyPr/>
          <a:lstStyle/>
          <a:p>
            <a:pPr algn="ctr"/>
            <a:r>
              <a:rPr lang="en-US" dirty="0">
                <a:latin typeface="Nexa Bold" panose="02000000000000000000" pitchFamily="50" charset="0"/>
              </a:rPr>
              <a:t>Introduction</a:t>
            </a:r>
            <a:endParaRPr lang="en-IN" dirty="0">
              <a:latin typeface="Nexa Bold" panose="02000000000000000000" pitchFamily="50" charset="0"/>
            </a:endParaRPr>
          </a:p>
        </p:txBody>
      </p:sp>
      <p:sp>
        <p:nvSpPr>
          <p:cNvPr id="3" name="Text Placeholder 2">
            <a:extLst>
              <a:ext uri="{FF2B5EF4-FFF2-40B4-BE49-F238E27FC236}">
                <a16:creationId xmlns:a16="http://schemas.microsoft.com/office/drawing/2014/main" id="{6977A2AD-B1F9-4921-AC83-5CF60D70CE7D}"/>
              </a:ext>
            </a:extLst>
          </p:cNvPr>
          <p:cNvSpPr>
            <a:spLocks noGrp="1"/>
          </p:cNvSpPr>
          <p:nvPr>
            <p:ph type="body" idx="1"/>
          </p:nvPr>
        </p:nvSpPr>
        <p:spPr/>
        <p:txBody>
          <a:bodyPr/>
          <a:lstStyle/>
          <a:p>
            <a:r>
              <a:rPr lang="en-US" dirty="0">
                <a:latin typeface="Nexa Light" panose="02000000000000000000" pitchFamily="50" charset="0"/>
              </a:rPr>
              <a:t>Main page of our website will shown as the 16 personality typology of Myers and Briggs.</a:t>
            </a:r>
          </a:p>
          <a:p>
            <a:r>
              <a:rPr lang="en-US" dirty="0">
                <a:latin typeface="Nexa Light" panose="02000000000000000000" pitchFamily="50" charset="0"/>
              </a:rPr>
              <a:t>Inside the website, user will take the test to find out about their personality.</a:t>
            </a:r>
          </a:p>
          <a:p>
            <a:r>
              <a:rPr lang="en-US" dirty="0">
                <a:latin typeface="Nexa Light" panose="02000000000000000000" pitchFamily="50" charset="0"/>
              </a:rPr>
              <a:t>After finishing the test, user will have to put the email address to get the result in their mail.</a:t>
            </a:r>
          </a:p>
          <a:p>
            <a:r>
              <a:rPr lang="en-US" dirty="0">
                <a:latin typeface="Nexa Light" panose="02000000000000000000" pitchFamily="50" charset="0"/>
              </a:rPr>
              <a:t>And lastly, you can check our portfolio.</a:t>
            </a:r>
          </a:p>
          <a:p>
            <a:endParaRPr lang="en-IN" dirty="0">
              <a:latin typeface="Nexa Light" panose="02000000000000000000" pitchFamily="50" charset="0"/>
            </a:endParaRPr>
          </a:p>
        </p:txBody>
      </p:sp>
    </p:spTree>
    <p:extLst>
      <p:ext uri="{BB962C8B-B14F-4D97-AF65-F5344CB8AC3E}">
        <p14:creationId xmlns:p14="http://schemas.microsoft.com/office/powerpoint/2010/main" val="2254395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E4593-FE76-4F24-81DE-C06D1746534E}"/>
              </a:ext>
            </a:extLst>
          </p:cNvPr>
          <p:cNvSpPr>
            <a:spLocks noGrp="1"/>
          </p:cNvSpPr>
          <p:nvPr>
            <p:ph type="title"/>
          </p:nvPr>
        </p:nvSpPr>
        <p:spPr/>
        <p:txBody>
          <a:bodyPr/>
          <a:lstStyle/>
          <a:p>
            <a:pPr algn="ctr"/>
            <a:r>
              <a:rPr lang="en-US" dirty="0">
                <a:latin typeface="Nexa Bold" panose="02000000000000000000" pitchFamily="50" charset="0"/>
              </a:rPr>
              <a:t>Literature Review</a:t>
            </a:r>
            <a:endParaRPr lang="en-IN" dirty="0">
              <a:latin typeface="Nexa Bold" panose="02000000000000000000" pitchFamily="50" charset="0"/>
            </a:endParaRPr>
          </a:p>
        </p:txBody>
      </p:sp>
      <p:sp>
        <p:nvSpPr>
          <p:cNvPr id="3" name="Text Placeholder 2">
            <a:extLst>
              <a:ext uri="{FF2B5EF4-FFF2-40B4-BE49-F238E27FC236}">
                <a16:creationId xmlns:a16="http://schemas.microsoft.com/office/drawing/2014/main" id="{4C88E964-8AD5-4D0E-8420-CA540ABDAB66}"/>
              </a:ext>
            </a:extLst>
          </p:cNvPr>
          <p:cNvSpPr>
            <a:spLocks noGrp="1"/>
          </p:cNvSpPr>
          <p:nvPr>
            <p:ph type="body" idx="1"/>
          </p:nvPr>
        </p:nvSpPr>
        <p:spPr>
          <a:xfrm>
            <a:off x="774067" y="1803399"/>
            <a:ext cx="8019200" cy="4517189"/>
          </a:xfrm>
        </p:spPr>
        <p:txBody>
          <a:bodyPr/>
          <a:lstStyle/>
          <a:p>
            <a:pPr marL="0" indent="0" algn="l">
              <a:buNone/>
            </a:pPr>
            <a:r>
              <a:rPr lang="en-US" sz="2400" dirty="0">
                <a:solidFill>
                  <a:schemeClr val="tx1"/>
                </a:solidFill>
                <a:latin typeface="Franklin Gothic Medium" pitchFamily="34" charset="0"/>
                <a:hlinkClick r:id="rId2"/>
              </a:rPr>
              <a:t>1. https://www.16personalities.com/</a:t>
            </a:r>
            <a:r>
              <a:rPr lang="en-US" sz="2400" dirty="0">
                <a:solidFill>
                  <a:schemeClr val="tx1"/>
                </a:solidFill>
                <a:latin typeface="Franklin Gothic Medium" pitchFamily="34" charset="0"/>
              </a:rPr>
              <a:t> :</a:t>
            </a:r>
          </a:p>
          <a:p>
            <a:pPr marL="0" indent="0" algn="l">
              <a:buNone/>
            </a:pPr>
            <a:r>
              <a:rPr lang="en-US" sz="2400" dirty="0">
                <a:solidFill>
                  <a:schemeClr val="bg1"/>
                </a:solidFill>
                <a:latin typeface="Franklin Gothic Medium" pitchFamily="34" charset="0"/>
              </a:rPr>
              <a:t>This website consists of 4 major types of personalities which further gets divides into pairs of 2 sub types of personalities. The 4 major types of personalities are Analysts, Diplomats, Sentinels and Explorers. Apart from these personalities this website include options such as toolkits and premium profile.</a:t>
            </a:r>
          </a:p>
          <a:p>
            <a:pPr marL="0" indent="0" algn="l">
              <a:buNone/>
            </a:pPr>
            <a:r>
              <a:rPr lang="en-US" sz="2400" dirty="0">
                <a:solidFill>
                  <a:schemeClr val="bg1"/>
                </a:solidFill>
                <a:latin typeface="Franklin Gothic Medium" pitchFamily="34" charset="0"/>
              </a:rPr>
              <a:t>The tools listed in toolkits are Personal Growth, Relationship Guidance and Career Guide. The technology used to gather information and generate result is known as </a:t>
            </a:r>
            <a:r>
              <a:rPr lang="en-US" sz="2400" b="1" dirty="0">
                <a:solidFill>
                  <a:schemeClr val="bg1"/>
                </a:solidFill>
              </a:rPr>
              <a:t>NERIS Type Explorer</a:t>
            </a:r>
            <a:r>
              <a:rPr lang="en-US" sz="2400" b="1" baseline="30000" dirty="0">
                <a:solidFill>
                  <a:schemeClr val="bg1"/>
                </a:solidFill>
              </a:rPr>
              <a:t>®</a:t>
            </a:r>
            <a:r>
              <a:rPr lang="en-US" sz="2400" b="1" dirty="0">
                <a:solidFill>
                  <a:schemeClr val="bg1"/>
                </a:solidFill>
                <a:latin typeface="Franklin Gothic Medium" pitchFamily="34" charset="0"/>
              </a:rPr>
              <a:t> .</a:t>
            </a:r>
          </a:p>
          <a:p>
            <a:endParaRPr lang="en-IN" dirty="0"/>
          </a:p>
        </p:txBody>
      </p:sp>
    </p:spTree>
    <p:extLst>
      <p:ext uri="{BB962C8B-B14F-4D97-AF65-F5344CB8AC3E}">
        <p14:creationId xmlns:p14="http://schemas.microsoft.com/office/powerpoint/2010/main" val="709013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645B7-F77E-425E-8DCE-35AB8C387BE2}"/>
              </a:ext>
            </a:extLst>
          </p:cNvPr>
          <p:cNvSpPr>
            <a:spLocks noGrp="1"/>
          </p:cNvSpPr>
          <p:nvPr>
            <p:ph type="title"/>
          </p:nvPr>
        </p:nvSpPr>
        <p:spPr>
          <a:xfrm>
            <a:off x="774067" y="274633"/>
            <a:ext cx="8019200" cy="564367"/>
          </a:xfrm>
        </p:spPr>
        <p:txBody>
          <a:bodyPr/>
          <a:lstStyle/>
          <a:p>
            <a:endParaRPr lang="en-IN" dirty="0"/>
          </a:p>
        </p:txBody>
      </p:sp>
      <p:sp>
        <p:nvSpPr>
          <p:cNvPr id="3" name="Text Placeholder 2">
            <a:extLst>
              <a:ext uri="{FF2B5EF4-FFF2-40B4-BE49-F238E27FC236}">
                <a16:creationId xmlns:a16="http://schemas.microsoft.com/office/drawing/2014/main" id="{34ABD56B-B547-4FA9-AB51-94EA2904A6C3}"/>
              </a:ext>
            </a:extLst>
          </p:cNvPr>
          <p:cNvSpPr>
            <a:spLocks noGrp="1"/>
          </p:cNvSpPr>
          <p:nvPr>
            <p:ph type="body" idx="1"/>
          </p:nvPr>
        </p:nvSpPr>
        <p:spPr>
          <a:xfrm>
            <a:off x="774067" y="1026695"/>
            <a:ext cx="8019200" cy="5438273"/>
          </a:xfrm>
        </p:spPr>
        <p:txBody>
          <a:bodyPr/>
          <a:lstStyle/>
          <a:p>
            <a:pPr marL="101598" indent="0" algn="l">
              <a:buNone/>
            </a:pPr>
            <a:r>
              <a:rPr lang="en-US" sz="2400" dirty="0">
                <a:solidFill>
                  <a:schemeClr val="tx1"/>
                </a:solidFill>
                <a:latin typeface="Franklin Gothic Medium" pitchFamily="34" charset="0"/>
                <a:hlinkClick r:id="rId2"/>
              </a:rPr>
              <a:t>2. https://www.personalityperfect.com/</a:t>
            </a:r>
            <a:r>
              <a:rPr lang="en-US" sz="2400" dirty="0">
                <a:solidFill>
                  <a:schemeClr val="tx1"/>
                </a:solidFill>
                <a:latin typeface="Franklin Gothic Medium" pitchFamily="34" charset="0"/>
              </a:rPr>
              <a:t> :</a:t>
            </a:r>
          </a:p>
          <a:p>
            <a:pPr marL="101598" indent="0" algn="l">
              <a:buNone/>
            </a:pPr>
            <a:r>
              <a:rPr lang="en-US" sz="2400" dirty="0">
                <a:solidFill>
                  <a:schemeClr val="bg1"/>
                </a:solidFill>
                <a:latin typeface="Franklin Gothic Medium" pitchFamily="34" charset="0"/>
              </a:rPr>
              <a:t>The second referred website is named as                                    Personality Perfect and contains 16 personalities type such as Inspector, Counselor, Mastermind, Giver, Craftsman, Provider, Idealist, Performer, Champion, Doer, Supervisor, Commander, Nurturer, Thinker, Visionary, and Composer. They have launched an app of their own apart from the website. This website uses Type Explorer to generate result</a:t>
            </a:r>
            <a:r>
              <a:rPr lang="en-US" sz="2400" dirty="0">
                <a:solidFill>
                  <a:schemeClr val="tx1"/>
                </a:solidFill>
                <a:latin typeface="Franklin Gothic Medium" pitchFamily="34" charset="0"/>
              </a:rPr>
              <a:t>.</a:t>
            </a:r>
          </a:p>
          <a:p>
            <a:pPr marL="101598" indent="0" algn="l">
              <a:buNone/>
            </a:pPr>
            <a:r>
              <a:rPr lang="en-US" sz="2400" dirty="0">
                <a:solidFill>
                  <a:schemeClr val="tx1"/>
                </a:solidFill>
                <a:latin typeface="Franklin Gothic Medium" pitchFamily="34" charset="0"/>
                <a:hlinkClick r:id="rId3" action="ppaction://hlinkfile"/>
              </a:rPr>
              <a:t>3. 123test.com</a:t>
            </a:r>
            <a:r>
              <a:rPr lang="en-US" sz="2400" dirty="0">
                <a:solidFill>
                  <a:schemeClr val="tx1"/>
                </a:solidFill>
                <a:latin typeface="Franklin Gothic Medium" pitchFamily="34" charset="0"/>
              </a:rPr>
              <a:t> :</a:t>
            </a:r>
          </a:p>
          <a:p>
            <a:pPr marL="101598" indent="0" algn="l">
              <a:buNone/>
            </a:pPr>
            <a:r>
              <a:rPr lang="en-US" sz="2400" dirty="0">
                <a:solidFill>
                  <a:schemeClr val="bg1"/>
                </a:solidFill>
                <a:latin typeface="Franklin Gothic Medium" pitchFamily="34" charset="0"/>
              </a:rPr>
              <a:t>This website hasn’t much focused on finding ones accurate personality like the previous two instead of it they have focused on developing various types of  such as IQ test, </a:t>
            </a:r>
          </a:p>
          <a:p>
            <a:pPr algn="l"/>
            <a:endParaRPr lang="en-US" sz="2400" b="1" dirty="0"/>
          </a:p>
          <a:p>
            <a:pPr marL="101598" indent="0">
              <a:buNone/>
            </a:pPr>
            <a:endParaRPr lang="en-IN" dirty="0"/>
          </a:p>
        </p:txBody>
      </p:sp>
    </p:spTree>
    <p:extLst>
      <p:ext uri="{BB962C8B-B14F-4D97-AF65-F5344CB8AC3E}">
        <p14:creationId xmlns:p14="http://schemas.microsoft.com/office/powerpoint/2010/main" val="782254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00884-AF0B-4FC3-BBCF-B4CF62BE0634}"/>
              </a:ext>
            </a:extLst>
          </p:cNvPr>
          <p:cNvSpPr>
            <a:spLocks noGrp="1"/>
          </p:cNvSpPr>
          <p:nvPr>
            <p:ph type="title"/>
          </p:nvPr>
        </p:nvSpPr>
        <p:spPr>
          <a:xfrm>
            <a:off x="774067" y="274633"/>
            <a:ext cx="8019200" cy="564367"/>
          </a:xfrm>
        </p:spPr>
        <p:txBody>
          <a:bodyPr/>
          <a:lstStyle/>
          <a:p>
            <a:endParaRPr lang="en-IN" dirty="0"/>
          </a:p>
        </p:txBody>
      </p:sp>
      <p:sp>
        <p:nvSpPr>
          <p:cNvPr id="3" name="Text Placeholder 2">
            <a:extLst>
              <a:ext uri="{FF2B5EF4-FFF2-40B4-BE49-F238E27FC236}">
                <a16:creationId xmlns:a16="http://schemas.microsoft.com/office/drawing/2014/main" id="{54B8F81E-2D52-47B9-A989-9F19A3C88C67}"/>
              </a:ext>
            </a:extLst>
          </p:cNvPr>
          <p:cNvSpPr>
            <a:spLocks noGrp="1"/>
          </p:cNvSpPr>
          <p:nvPr>
            <p:ph type="body" idx="1"/>
          </p:nvPr>
        </p:nvSpPr>
        <p:spPr>
          <a:xfrm>
            <a:off x="481263" y="1042737"/>
            <a:ext cx="8312004" cy="5406189"/>
          </a:xfrm>
        </p:spPr>
        <p:txBody>
          <a:bodyPr/>
          <a:lstStyle/>
          <a:p>
            <a:pPr marL="101598" indent="0" algn="l">
              <a:buNone/>
            </a:pPr>
            <a:r>
              <a:rPr lang="en-US" sz="2000" dirty="0">
                <a:solidFill>
                  <a:schemeClr val="bg1"/>
                </a:solidFill>
                <a:latin typeface="Franklin Gothic Medium" pitchFamily="34" charset="0"/>
              </a:rPr>
              <a:t>Career test, Competency test and Assessment training. Their research staff is headed by </a:t>
            </a:r>
            <a:r>
              <a:rPr lang="en-US" sz="2000" dirty="0">
                <a:solidFill>
                  <a:schemeClr val="bg1"/>
                </a:solidFill>
                <a:latin typeface="Franklin Gothic Medium" pitchFamily="34" charset="0"/>
                <a:hlinkClick r:id="rId2" tooltip="Edwin van Thiel">
                  <a:extLst>
                    <a:ext uri="{A12FA001-AC4F-418D-AE19-62706E023703}">
                      <ahyp:hlinkClr xmlns:ahyp="http://schemas.microsoft.com/office/drawing/2018/hyperlinkcolor" val="tx"/>
                    </a:ext>
                  </a:extLst>
                </a:hlinkClick>
              </a:rPr>
              <a:t>Edwin van Thiel</a:t>
            </a:r>
            <a:r>
              <a:rPr lang="en-US" sz="2000" dirty="0">
                <a:solidFill>
                  <a:schemeClr val="bg1"/>
                </a:solidFill>
                <a:latin typeface="Franklin Gothic Medium" pitchFamily="34" charset="0"/>
              </a:rPr>
              <a:t>, PhD in Artificial Intelligence and Psychometrics, who is the co-founder and co-owner of the 123test Company. To achieve all of these goals, for the last ten years they have been using a special test development scheme that has been highly successful. It includes:</a:t>
            </a:r>
          </a:p>
          <a:p>
            <a:pPr algn="l">
              <a:buFont typeface="Arial" pitchFamily="34" charset="0"/>
              <a:buChar char="•"/>
            </a:pPr>
            <a:r>
              <a:rPr lang="en-US" sz="2000" dirty="0">
                <a:solidFill>
                  <a:schemeClr val="bg1"/>
                </a:solidFill>
                <a:latin typeface="Franklin Gothic Medium" pitchFamily="34" charset="0"/>
              </a:rPr>
              <a:t>Using scientific literature as a theoretical basis for tests.</a:t>
            </a:r>
          </a:p>
          <a:p>
            <a:pPr algn="l">
              <a:buFont typeface="Arial" pitchFamily="34" charset="0"/>
              <a:buChar char="•"/>
            </a:pPr>
            <a:r>
              <a:rPr lang="en-US" sz="2000" dirty="0">
                <a:solidFill>
                  <a:schemeClr val="bg1"/>
                </a:solidFill>
                <a:latin typeface="Franklin Gothic Medium" pitchFamily="34" charset="0"/>
              </a:rPr>
              <a:t>Collecting massive amounts of empirical data to ensure representative sampling.</a:t>
            </a:r>
          </a:p>
          <a:p>
            <a:pPr algn="l">
              <a:buFont typeface="Arial" pitchFamily="34" charset="0"/>
              <a:buChar char="•"/>
            </a:pPr>
            <a:r>
              <a:rPr lang="en-US" sz="2000" dirty="0">
                <a:solidFill>
                  <a:schemeClr val="bg1"/>
                </a:solidFill>
                <a:latin typeface="Franklin Gothic Medium" pitchFamily="34" charset="0"/>
              </a:rPr>
              <a:t>Drawing upon the skills and experience of PhD level test developers.</a:t>
            </a:r>
          </a:p>
          <a:p>
            <a:pPr algn="l">
              <a:buFont typeface="Arial" pitchFamily="34" charset="0"/>
              <a:buChar char="•"/>
            </a:pPr>
            <a:r>
              <a:rPr lang="en-US" sz="2000" dirty="0">
                <a:solidFill>
                  <a:schemeClr val="bg1"/>
                </a:solidFill>
                <a:latin typeface="Franklin Gothic Medium" pitchFamily="34" charset="0"/>
              </a:rPr>
              <a:t>Generating valid reports through 'expert systems' based on empirical findings.</a:t>
            </a:r>
          </a:p>
          <a:p>
            <a:pPr marL="101598" indent="0">
              <a:buNone/>
            </a:pPr>
            <a:endParaRPr lang="en-IN" dirty="0"/>
          </a:p>
        </p:txBody>
      </p:sp>
    </p:spTree>
    <p:extLst>
      <p:ext uri="{BB962C8B-B14F-4D97-AF65-F5344CB8AC3E}">
        <p14:creationId xmlns:p14="http://schemas.microsoft.com/office/powerpoint/2010/main" val="3399812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69A0C-7562-432B-B544-8F9F36DD0A66}"/>
              </a:ext>
            </a:extLst>
          </p:cNvPr>
          <p:cNvSpPr>
            <a:spLocks noGrp="1"/>
          </p:cNvSpPr>
          <p:nvPr>
            <p:ph type="title"/>
          </p:nvPr>
        </p:nvSpPr>
        <p:spPr>
          <a:xfrm>
            <a:off x="774067" y="274633"/>
            <a:ext cx="8019200" cy="564367"/>
          </a:xfrm>
        </p:spPr>
        <p:txBody>
          <a:bodyPr/>
          <a:lstStyle/>
          <a:p>
            <a:endParaRPr lang="en-IN" dirty="0"/>
          </a:p>
        </p:txBody>
      </p:sp>
      <p:sp>
        <p:nvSpPr>
          <p:cNvPr id="3" name="Text Placeholder 2">
            <a:extLst>
              <a:ext uri="{FF2B5EF4-FFF2-40B4-BE49-F238E27FC236}">
                <a16:creationId xmlns:a16="http://schemas.microsoft.com/office/drawing/2014/main" id="{B141355E-6EFD-4734-B8CB-CBCB80D0D911}"/>
              </a:ext>
            </a:extLst>
          </p:cNvPr>
          <p:cNvSpPr>
            <a:spLocks noGrp="1"/>
          </p:cNvSpPr>
          <p:nvPr>
            <p:ph type="body" idx="1"/>
          </p:nvPr>
        </p:nvSpPr>
        <p:spPr>
          <a:xfrm>
            <a:off x="481263" y="1058779"/>
            <a:ext cx="8312004" cy="5277853"/>
          </a:xfrm>
        </p:spPr>
        <p:txBody>
          <a:bodyPr/>
          <a:lstStyle/>
          <a:p>
            <a:pPr marL="101598" indent="0" algn="l">
              <a:buNone/>
            </a:pPr>
            <a:r>
              <a:rPr lang="en-US" dirty="0"/>
              <a:t>4. </a:t>
            </a:r>
            <a:r>
              <a:rPr lang="en-US" sz="2400" dirty="0">
                <a:solidFill>
                  <a:schemeClr val="tx1"/>
                </a:solidFill>
                <a:latin typeface="Franklin Gothic Medium" pitchFamily="34" charset="0"/>
                <a:hlinkClick r:id="rId2"/>
              </a:rPr>
              <a:t>https://www.sapa-project.org/</a:t>
            </a:r>
            <a:r>
              <a:rPr lang="en-US" sz="2400" dirty="0">
                <a:solidFill>
                  <a:schemeClr val="tx1"/>
                </a:solidFill>
                <a:latin typeface="Franklin Gothic Medium" pitchFamily="34" charset="0"/>
              </a:rPr>
              <a:t> :</a:t>
            </a:r>
          </a:p>
          <a:p>
            <a:pPr marL="101598" indent="0" algn="l">
              <a:buNone/>
            </a:pPr>
            <a:r>
              <a:rPr lang="en-US" sz="2000" dirty="0">
                <a:solidFill>
                  <a:schemeClr val="bg1"/>
                </a:solidFill>
                <a:latin typeface="Franklin Gothic Medium" pitchFamily="34" charset="0"/>
              </a:rPr>
              <a:t>The SAPA Project is a collaborative research tool for studying patterns of human behavior. The test on this site will give you feedback about your personality on two levels. First, you will receive scores on the 27 personality dimensions that were identified through statistical analyses of 300,000 SAPA participants. Then we will also give you scores on the so-called Big Five factors of personality plus an overall cognition score</a:t>
            </a:r>
            <a:r>
              <a:rPr lang="en-US" sz="2000" dirty="0">
                <a:solidFill>
                  <a:schemeClr val="bg1"/>
                </a:solidFill>
              </a:rPr>
              <a:t>. </a:t>
            </a:r>
            <a:r>
              <a:rPr lang="en-US" sz="2000" dirty="0">
                <a:solidFill>
                  <a:schemeClr val="bg1"/>
                </a:solidFill>
                <a:latin typeface="Franklin Gothic Medium" pitchFamily="34" charset="0"/>
              </a:rPr>
              <a:t>They are finding personality by diving it into 3 groups such as temperament, abilities and interests. To find the above mentioned category they are using </a:t>
            </a:r>
            <a:r>
              <a:rPr lang="en-US" sz="2000" b="1" dirty="0">
                <a:solidFill>
                  <a:schemeClr val="bg1"/>
                </a:solidFill>
                <a:latin typeface="Franklin Gothic Medium" pitchFamily="34" charset="0"/>
              </a:rPr>
              <a:t>International Personality Item Pool </a:t>
            </a:r>
            <a:r>
              <a:rPr lang="en-US" sz="2000" dirty="0">
                <a:solidFill>
                  <a:schemeClr val="bg1"/>
                </a:solidFill>
                <a:latin typeface="Franklin Gothic Medium" pitchFamily="34" charset="0"/>
              </a:rPr>
              <a:t>for temperament</a:t>
            </a:r>
            <a:r>
              <a:rPr lang="en-US" sz="2000" b="1" dirty="0">
                <a:solidFill>
                  <a:schemeClr val="bg1"/>
                </a:solidFill>
                <a:latin typeface="Franklin Gothic Medium" pitchFamily="34" charset="0"/>
              </a:rPr>
              <a:t>, International Cognitive Ability Resource </a:t>
            </a:r>
            <a:r>
              <a:rPr lang="en-US" sz="2000" dirty="0">
                <a:solidFill>
                  <a:schemeClr val="bg1"/>
                </a:solidFill>
                <a:latin typeface="Franklin Gothic Medium" pitchFamily="34" charset="0"/>
              </a:rPr>
              <a:t>to find abilities</a:t>
            </a:r>
            <a:r>
              <a:rPr lang="en-US" sz="2000" b="1" dirty="0">
                <a:solidFill>
                  <a:schemeClr val="bg1"/>
                </a:solidFill>
                <a:latin typeface="Franklin Gothic Medium" pitchFamily="34" charset="0"/>
              </a:rPr>
              <a:t>, &amp; Oregon Vocational &amp; Avocational Interest Scales</a:t>
            </a:r>
            <a:r>
              <a:rPr lang="en-US" sz="2000" dirty="0">
                <a:solidFill>
                  <a:schemeClr val="bg1"/>
                </a:solidFill>
                <a:latin typeface="Franklin Gothic Medium" pitchFamily="34" charset="0"/>
              </a:rPr>
              <a:t> for interests.</a:t>
            </a:r>
            <a:endParaRPr lang="en-US" sz="2000" b="1" dirty="0">
              <a:solidFill>
                <a:schemeClr val="bg1"/>
              </a:solidFill>
              <a:latin typeface="Franklin Gothic Medium" pitchFamily="34" charset="0"/>
            </a:endParaRPr>
          </a:p>
          <a:p>
            <a:pPr marL="101598" indent="0">
              <a:buNone/>
            </a:pPr>
            <a:endParaRPr lang="en-IN" dirty="0"/>
          </a:p>
        </p:txBody>
      </p:sp>
    </p:spTree>
    <p:extLst>
      <p:ext uri="{BB962C8B-B14F-4D97-AF65-F5344CB8AC3E}">
        <p14:creationId xmlns:p14="http://schemas.microsoft.com/office/powerpoint/2010/main" val="1910304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FC226-5060-408C-8C64-5F0A6ECE2EDF}"/>
              </a:ext>
            </a:extLst>
          </p:cNvPr>
          <p:cNvSpPr>
            <a:spLocks noGrp="1"/>
          </p:cNvSpPr>
          <p:nvPr>
            <p:ph type="title"/>
          </p:nvPr>
        </p:nvSpPr>
        <p:spPr/>
        <p:txBody>
          <a:bodyPr/>
          <a:lstStyle/>
          <a:p>
            <a:pPr algn="ctr"/>
            <a:r>
              <a:rPr lang="en-US" dirty="0">
                <a:latin typeface="Nexa Bold" panose="02000000000000000000" pitchFamily="50" charset="0"/>
              </a:rPr>
              <a:t>Proposed System</a:t>
            </a:r>
            <a:endParaRPr lang="en-IN" dirty="0">
              <a:latin typeface="Nexa Bold" panose="02000000000000000000" pitchFamily="50" charset="0"/>
            </a:endParaRPr>
          </a:p>
        </p:txBody>
      </p:sp>
      <p:sp>
        <p:nvSpPr>
          <p:cNvPr id="3" name="Text Placeholder 2">
            <a:extLst>
              <a:ext uri="{FF2B5EF4-FFF2-40B4-BE49-F238E27FC236}">
                <a16:creationId xmlns:a16="http://schemas.microsoft.com/office/drawing/2014/main" id="{94976FCF-B0B7-4940-8DE6-E36FB60C885A}"/>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D337A3B8-F5E7-4297-8EC0-375D24CB9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649" y="1918738"/>
            <a:ext cx="7628035" cy="4100262"/>
          </a:xfrm>
          <a:prstGeom prst="rect">
            <a:avLst/>
          </a:prstGeom>
        </p:spPr>
      </p:pic>
    </p:spTree>
    <p:extLst>
      <p:ext uri="{BB962C8B-B14F-4D97-AF65-F5344CB8AC3E}">
        <p14:creationId xmlns:p14="http://schemas.microsoft.com/office/powerpoint/2010/main" val="3790038940"/>
      </p:ext>
    </p:extLst>
  </p:cSld>
  <p:clrMapOvr>
    <a:masterClrMapping/>
  </p:clrMapOvr>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Aliena · SlidesCarnival</Template>
  <TotalTime>191</TotalTime>
  <Words>723</Words>
  <Application>Microsoft Office PowerPoint</Application>
  <PresentationFormat>Widescreen</PresentationFormat>
  <Paragraphs>45</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Franklin Gothic Medium</vt:lpstr>
      <vt:lpstr>Lexend Deca</vt:lpstr>
      <vt:lpstr>Muli</vt:lpstr>
      <vt:lpstr>Nexa Bold</vt:lpstr>
      <vt:lpstr>Nexa Light</vt:lpstr>
      <vt:lpstr>Aliena template</vt:lpstr>
      <vt:lpstr>Personality Finder Group members:- Atiq Shaikh (59) Parag Gupta (11) Edwin James (15) Priyanshu Yadav (73)</vt:lpstr>
      <vt:lpstr>Content </vt:lpstr>
      <vt:lpstr>Abstract</vt:lpstr>
      <vt:lpstr>Introduction</vt:lpstr>
      <vt:lpstr>Literature Review</vt:lpstr>
      <vt:lpstr>PowerPoint Presentation</vt:lpstr>
      <vt:lpstr>PowerPoint Presentation</vt:lpstr>
      <vt:lpstr>PowerPoint Presentation</vt:lpstr>
      <vt:lpstr>Proposed System</vt:lpstr>
      <vt:lpstr>Implementation</vt:lpstr>
      <vt:lpstr>PowerPoint Presentation</vt:lpstr>
      <vt:lpstr>PowerPoint Presentation</vt:lpstr>
      <vt:lpstr>PowerPoint Presentation</vt:lpstr>
      <vt:lpstr>PowerPoint Presentation</vt:lpstr>
      <vt:lpstr>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Personality Finder Group members:- Atiq Shaikh (59) Parag Gupta (11) Edwin James (15) Priyanshu Yadav (73)</dc:title>
  <dc:creator>Edwin James</dc:creator>
  <cp:lastModifiedBy>Edwin James</cp:lastModifiedBy>
  <cp:revision>33</cp:revision>
  <dcterms:created xsi:type="dcterms:W3CDTF">2021-09-30T16:59:08Z</dcterms:created>
  <dcterms:modified xsi:type="dcterms:W3CDTF">2021-10-01T08:45:06Z</dcterms:modified>
</cp:coreProperties>
</file>